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303" r:id="rId4"/>
    <p:sldId id="300" r:id="rId5"/>
    <p:sldId id="301" r:id="rId6"/>
    <p:sldId id="302" r:id="rId7"/>
    <p:sldId id="304" r:id="rId8"/>
    <p:sldId id="288" r:id="rId9"/>
    <p:sldId id="271" r:id="rId10"/>
  </p:sldIdLst>
  <p:sldSz cx="18288000" cy="10287000"/>
  <p:notesSz cx="6858000" cy="9144000"/>
  <p:embeddedFontLst>
    <p:embeddedFont>
      <p:font typeface="윤고딕 Semi-Bold" panose="020B0600000101010101" charset="-127"/>
      <p:regular r:id="rId12"/>
    </p:embeddedFont>
    <p:embeddedFont>
      <p:font typeface="Gotham Bold" panose="020B0600000101010101" charset="0"/>
      <p:regular r:id="rId13"/>
    </p:embeddedFont>
    <p:embeddedFont>
      <p:font typeface="맑은 고딕" panose="020B0503020000020004" pitchFamily="50" charset="-127"/>
      <p:regular r:id="rId14"/>
      <p:bold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D3B5B9-CD93-4F61-92B6-8909518E38C4}" v="225" dt="2024-03-25T09:34:09.72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260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30969C-FA00-4B9E-BC32-B89636DB96A3}" type="datetimeFigureOut">
              <a:rPr lang="ko-KR" altLang="en-US" smtClean="0"/>
              <a:t>2024-06-03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AC85A5-544E-4C91-BA1E-EF8DF7DA8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214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318561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9125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5418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665767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2371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364644" y="1399090"/>
            <a:ext cx="1558712" cy="2050937"/>
          </a:xfrm>
          <a:custGeom>
            <a:avLst/>
            <a:gdLst/>
            <a:ahLst/>
            <a:cxnLst/>
            <a:rect l="l" t="t" r="r" b="b"/>
            <a:pathLst>
              <a:path w="1558712" h="2050937">
                <a:moveTo>
                  <a:pt x="0" y="0"/>
                </a:moveTo>
                <a:lnTo>
                  <a:pt x="1558712" y="0"/>
                </a:lnTo>
                <a:lnTo>
                  <a:pt x="1558712" y="2050936"/>
                </a:lnTo>
                <a:lnTo>
                  <a:pt x="0" y="20509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4085140"/>
            <a:ext cx="16230600" cy="27553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ko-KR" altLang="en-US" sz="8800" b="1" spc="326" dirty="0">
                <a:solidFill>
                  <a:srgbClr val="004AAD"/>
                </a:solidFill>
                <a:latin typeface="Gotham Bold"/>
              </a:rPr>
              <a:t>이력서 기반 </a:t>
            </a:r>
            <a:r>
              <a:rPr lang="ko-KR" altLang="en-US" sz="8800" b="1" spc="326" dirty="0" err="1">
                <a:solidFill>
                  <a:srgbClr val="004AAD"/>
                </a:solidFill>
                <a:latin typeface="Gotham Bold"/>
              </a:rPr>
              <a:t>매칭을</a:t>
            </a:r>
            <a:r>
              <a:rPr lang="ko-KR" altLang="en-US" sz="8800" b="1" spc="326" dirty="0">
                <a:solidFill>
                  <a:srgbClr val="004AAD"/>
                </a:solidFill>
                <a:latin typeface="Gotham Bold"/>
              </a:rPr>
              <a:t> 통한 커리어 추천</a:t>
            </a:r>
            <a:endParaRPr lang="en-US" sz="8800" b="1" spc="326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4" name="AutoShape 4"/>
          <p:cNvSpPr/>
          <p:nvPr/>
        </p:nvSpPr>
        <p:spPr>
          <a:xfrm flipV="1">
            <a:off x="8415003" y="3773876"/>
            <a:ext cx="1457994" cy="0"/>
          </a:xfrm>
          <a:prstGeom prst="line">
            <a:avLst/>
          </a:prstGeom>
          <a:ln w="95250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83FCE31E-8AD6-544F-5996-5F08ECCDB939}"/>
              </a:ext>
            </a:extLst>
          </p:cNvPr>
          <p:cNvSpPr txBox="1"/>
          <p:nvPr/>
        </p:nvSpPr>
        <p:spPr>
          <a:xfrm>
            <a:off x="1028700" y="6869239"/>
            <a:ext cx="16230600" cy="1212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en-US" sz="4400" b="1" spc="326" dirty="0">
                <a:solidFill>
                  <a:schemeClr val="accent1">
                    <a:lumMod val="60000"/>
                    <a:lumOff val="40000"/>
                  </a:schemeClr>
                </a:solidFill>
                <a:latin typeface="Gotham Bold"/>
              </a:rPr>
              <a:t>CPR(Career Path Recommendation)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68992" y="1576788"/>
            <a:ext cx="6299522" cy="847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8000" b="1" spc="157" dirty="0">
                <a:solidFill>
                  <a:srgbClr val="004AAD"/>
                </a:solidFill>
                <a:latin typeface="Gotham Bold"/>
              </a:rPr>
              <a:t>목차</a:t>
            </a:r>
            <a:endParaRPr lang="en-US" sz="80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768992" y="2920072"/>
            <a:ext cx="12023208" cy="2275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4000" b="1" spc="53" dirty="0">
                <a:solidFill>
                  <a:srgbClr val="000000"/>
                </a:solidFill>
                <a:latin typeface="윤고딕 Semi-Bold"/>
              </a:rPr>
              <a:t>개발 진행상황</a:t>
            </a:r>
            <a:endParaRPr lang="en-US" altLang="ko-KR" sz="4000" b="1" spc="53" dirty="0">
              <a:solidFill>
                <a:srgbClr val="000000"/>
              </a:solidFill>
              <a:latin typeface="윤고딕 Semi-Bold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4000" b="1" spc="53" dirty="0">
                <a:solidFill>
                  <a:srgbClr val="000000"/>
                </a:solidFill>
                <a:latin typeface="윤고딕 Semi-Bold"/>
              </a:rPr>
              <a:t>추후 계획</a:t>
            </a:r>
            <a:endParaRPr lang="en-US" altLang="ko-KR" sz="4000" b="1" spc="53" dirty="0">
              <a:solidFill>
                <a:srgbClr val="000000"/>
              </a:solidFill>
              <a:latin typeface="윤고딕 Semi-Bold"/>
            </a:endParaRPr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D2EC1624-6FA4-0262-7FAD-07BAE676B3DE}"/>
              </a:ext>
            </a:extLst>
          </p:cNvPr>
          <p:cNvSpPr/>
          <p:nvPr/>
        </p:nvSpPr>
        <p:spPr>
          <a:xfrm flipV="1">
            <a:off x="4343400" y="1866900"/>
            <a:ext cx="13030201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">
            <a:extLst>
              <a:ext uri="{FF2B5EF4-FFF2-40B4-BE49-F238E27FC236}">
                <a16:creationId xmlns:a16="http://schemas.microsoft.com/office/drawing/2014/main" id="{074723DE-F039-A9D2-0418-5CA8B5CB35D0}"/>
              </a:ext>
            </a:extLst>
          </p:cNvPr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en-US" sz="5400" b="1" spc="157" dirty="0">
                <a:solidFill>
                  <a:srgbClr val="004AAD"/>
                </a:solidFill>
                <a:latin typeface="Gotham Bold"/>
              </a:rPr>
              <a:t>GPT fine-tuning</a:t>
            </a: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A57E27F6-84C7-E6E1-9E40-3A0773594BFB}"/>
              </a:ext>
            </a:extLst>
          </p:cNvPr>
          <p:cNvSpPr/>
          <p:nvPr/>
        </p:nvSpPr>
        <p:spPr>
          <a:xfrm flipV="1">
            <a:off x="7010400" y="1333500"/>
            <a:ext cx="103632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EED6A6B-2AC5-363F-F9D4-887BE987E0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4492" y="3162300"/>
            <a:ext cx="10039016" cy="5267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4310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5">
            <a:extLst>
              <a:ext uri="{FF2B5EF4-FFF2-40B4-BE49-F238E27FC236}">
                <a16:creationId xmlns:a16="http://schemas.microsoft.com/office/drawing/2014/main" id="{FE8EB92B-2872-00CC-F7D5-0D98EFACAEB0}"/>
              </a:ext>
            </a:extLst>
          </p:cNvPr>
          <p:cNvSpPr txBox="1"/>
          <p:nvPr/>
        </p:nvSpPr>
        <p:spPr>
          <a:xfrm>
            <a:off x="1016294" y="2141413"/>
            <a:ext cx="8508705" cy="46432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800" b="1" spc="53" dirty="0">
                <a:latin typeface="윤고딕 Semi-Bold"/>
              </a:rPr>
              <a:t>전문성 키우기</a:t>
            </a:r>
            <a:endParaRPr lang="en-US" altLang="ko-KR" sz="2800" b="1" spc="53" dirty="0">
              <a:latin typeface="윤고딕 Semi-Bold"/>
            </a:endParaRPr>
          </a:p>
          <a:p>
            <a:pPr marL="971550" lvl="1" indent="-5143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400" b="1" spc="53" dirty="0">
                <a:latin typeface="윤고딕 Semi-Bold"/>
              </a:rPr>
              <a:t>이력서에서 추출된 역량을 이용해 가장 유사한 </a:t>
            </a:r>
            <a:r>
              <a:rPr lang="ko-KR" altLang="en-US" sz="2400" b="1" spc="53" dirty="0" err="1">
                <a:latin typeface="윤고딕 Semi-Bold"/>
              </a:rPr>
              <a:t>직업명</a:t>
            </a:r>
            <a:r>
              <a:rPr lang="ko-KR" altLang="en-US" sz="2400" b="1" spc="53" dirty="0">
                <a:latin typeface="윤고딕 Semi-Bold"/>
              </a:rPr>
              <a:t> 추출 및 필요한 역량 추출</a:t>
            </a:r>
            <a:endParaRPr lang="en-US" altLang="ko-KR" sz="2400" b="1" spc="53" dirty="0">
              <a:latin typeface="윤고딕 Semi-Bold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800" b="1" spc="53" dirty="0">
                <a:latin typeface="윤고딕 Semi-Bold"/>
              </a:rPr>
              <a:t>현재의 역량을 활용</a:t>
            </a:r>
            <a:endParaRPr lang="en-US" altLang="ko-KR" sz="2800" b="1" spc="53" dirty="0">
              <a:latin typeface="윤고딕 Semi-Bold"/>
            </a:endParaRPr>
          </a:p>
          <a:p>
            <a:pPr marL="971550" lvl="1" indent="-5143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400" b="1" spc="53" dirty="0">
                <a:latin typeface="윤고딕 Semi-Bold"/>
              </a:rPr>
              <a:t>내가 가진 현재 역량 중 새로운 직업을 추천</a:t>
            </a:r>
            <a:endParaRPr lang="en-US" altLang="ko-KR" sz="2400" b="1" spc="53" dirty="0">
              <a:latin typeface="윤고딕 Semi-Bold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800" b="1" spc="53" dirty="0">
                <a:latin typeface="윤고딕 Semi-Bold"/>
              </a:rPr>
              <a:t>새로운 역량을 습득 후 가능성</a:t>
            </a:r>
            <a:endParaRPr lang="en-US" altLang="ko-KR" sz="2800" b="1" spc="53" dirty="0">
              <a:latin typeface="윤고딕 Semi-Bold"/>
            </a:endParaRPr>
          </a:p>
          <a:p>
            <a:pPr marL="971550" lvl="1" indent="-5143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400" b="1" spc="53" dirty="0">
                <a:latin typeface="윤고딕 Semi-Bold"/>
              </a:rPr>
              <a:t>현재 직업 역량 중 내가 가지지 못한 역량을 포함하여 새로운 직업을 추천</a:t>
            </a:r>
            <a:endParaRPr lang="en-US" altLang="ko-KR" sz="2400" b="1" spc="53" dirty="0">
              <a:latin typeface="윤고딕 Semi-Bold"/>
            </a:endParaRP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074723DE-F039-A9D2-0418-5CA8B5CB35D0}"/>
              </a:ext>
            </a:extLst>
          </p:cNvPr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추천시스템 개발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A57E27F6-84C7-E6E1-9E40-3A0773594BFB}"/>
              </a:ext>
            </a:extLst>
          </p:cNvPr>
          <p:cNvSpPr/>
          <p:nvPr/>
        </p:nvSpPr>
        <p:spPr>
          <a:xfrm flipV="1">
            <a:off x="7010400" y="1333500"/>
            <a:ext cx="103632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8ADF7BA-A8F9-1F3B-58ED-7F62097B0F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3748" y="2141413"/>
            <a:ext cx="6639852" cy="6573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0449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5">
            <a:extLst>
              <a:ext uri="{FF2B5EF4-FFF2-40B4-BE49-F238E27FC236}">
                <a16:creationId xmlns:a16="http://schemas.microsoft.com/office/drawing/2014/main" id="{FE8EB92B-2872-00CC-F7D5-0D98EFACAEB0}"/>
              </a:ext>
            </a:extLst>
          </p:cNvPr>
          <p:cNvSpPr txBox="1"/>
          <p:nvPr/>
        </p:nvSpPr>
        <p:spPr>
          <a:xfrm>
            <a:off x="1016294" y="2141413"/>
            <a:ext cx="8508705" cy="34443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800" b="1" spc="53" dirty="0">
                <a:latin typeface="윤고딕 Semi-Bold"/>
              </a:rPr>
              <a:t>전문성 키우기</a:t>
            </a:r>
            <a:endParaRPr lang="en-US" altLang="ko-KR" sz="2800" b="1" spc="53" dirty="0">
              <a:latin typeface="윤고딕 Semi-Bold"/>
            </a:endParaRPr>
          </a:p>
          <a:p>
            <a:pPr marL="971550" lvl="1" indent="-5143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400" b="1" spc="53" dirty="0">
                <a:latin typeface="윤고딕 Semi-Bold"/>
              </a:rPr>
              <a:t>이력서에서 추출된 역량을 이용해 가장 유사한 </a:t>
            </a:r>
            <a:r>
              <a:rPr lang="ko-KR" altLang="en-US" sz="2400" b="1" spc="53" dirty="0" err="1">
                <a:latin typeface="윤고딕 Semi-Bold"/>
              </a:rPr>
              <a:t>직업명</a:t>
            </a:r>
            <a:r>
              <a:rPr lang="ko-KR" altLang="en-US" sz="2400" b="1" spc="53" dirty="0">
                <a:latin typeface="윤고딕 Semi-Bold"/>
              </a:rPr>
              <a:t> 추출 및 필요한 역량 추출</a:t>
            </a:r>
            <a:endParaRPr lang="en-US" altLang="ko-KR" sz="2400" b="1" spc="53" dirty="0">
              <a:latin typeface="윤고딕 Semi-Bold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800" b="1" spc="53" dirty="0">
                <a:latin typeface="윤고딕 Semi-Bold"/>
              </a:rPr>
              <a:t>현재의 역량을 활용</a:t>
            </a:r>
            <a:endParaRPr lang="en-US" altLang="ko-KR" sz="2800" b="1" spc="53" dirty="0">
              <a:latin typeface="윤고딕 Semi-Bold"/>
            </a:endParaRPr>
          </a:p>
          <a:p>
            <a:pPr marL="971550" lvl="1" indent="-5143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400" b="1" spc="53" dirty="0">
                <a:latin typeface="윤고딕 Semi-Bold"/>
              </a:rPr>
              <a:t>내가 가진 현재 역량 중 새로운 직업을 추천</a:t>
            </a:r>
            <a:endParaRPr lang="en-US" altLang="ko-KR" sz="2400" b="1" spc="53" dirty="0">
              <a:latin typeface="윤고딕 Semi-Bold"/>
            </a:endParaRPr>
          </a:p>
          <a:p>
            <a:pPr marL="971550" lvl="1" indent="-514350">
              <a:lnSpc>
                <a:spcPct val="150000"/>
              </a:lnSpc>
              <a:buFont typeface="Wingdings" panose="05000000000000000000" pitchFamily="2" charset="2"/>
              <a:buChar char="l"/>
            </a:pPr>
            <a:endParaRPr lang="ko-KR" altLang="en-US" sz="2400" b="1" spc="53" dirty="0">
              <a:latin typeface="윤고딕 Semi-Bold"/>
            </a:endParaRP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074723DE-F039-A9D2-0418-5CA8B5CB35D0}"/>
              </a:ext>
            </a:extLst>
          </p:cNvPr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추천시스템 개발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A57E27F6-84C7-E6E1-9E40-3A0773594BFB}"/>
              </a:ext>
            </a:extLst>
          </p:cNvPr>
          <p:cNvSpPr/>
          <p:nvPr/>
        </p:nvSpPr>
        <p:spPr>
          <a:xfrm flipV="1">
            <a:off x="7010400" y="1333500"/>
            <a:ext cx="103632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37500DE-6B71-C948-DCD6-83139C323F90}"/>
              </a:ext>
            </a:extLst>
          </p:cNvPr>
          <p:cNvGrpSpPr/>
          <p:nvPr/>
        </p:nvGrpSpPr>
        <p:grpSpPr>
          <a:xfrm>
            <a:off x="9753600" y="2141413"/>
            <a:ext cx="8010525" cy="6095536"/>
            <a:chOff x="9677400" y="2176465"/>
            <a:chExt cx="8010525" cy="6095536"/>
          </a:xfrm>
        </p:grpSpPr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8F9596C4-1935-6869-CA19-70D8156BB0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77400" y="2671301"/>
              <a:ext cx="8010525" cy="5600700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E0D1AA59-B903-DEAF-3499-C6ABE42BF7B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677400" y="2176465"/>
              <a:ext cx="7163800" cy="2857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62298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5">
            <a:extLst>
              <a:ext uri="{FF2B5EF4-FFF2-40B4-BE49-F238E27FC236}">
                <a16:creationId xmlns:a16="http://schemas.microsoft.com/office/drawing/2014/main" id="{FE8EB92B-2872-00CC-F7D5-0D98EFACAEB0}"/>
              </a:ext>
            </a:extLst>
          </p:cNvPr>
          <p:cNvSpPr txBox="1"/>
          <p:nvPr/>
        </p:nvSpPr>
        <p:spPr>
          <a:xfrm>
            <a:off x="1016294" y="2141413"/>
            <a:ext cx="8508705" cy="28889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800" b="1" spc="53" dirty="0">
                <a:latin typeface="윤고딕 Semi-Bold"/>
              </a:rPr>
              <a:t>전문성 키우기</a:t>
            </a:r>
            <a:endParaRPr lang="en-US" altLang="ko-KR" sz="2800" b="1" spc="53" dirty="0">
              <a:latin typeface="윤고딕 Semi-Bold"/>
            </a:endParaRPr>
          </a:p>
          <a:p>
            <a:pPr marL="971550" lvl="1" indent="-5143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400" b="1" spc="53" dirty="0">
                <a:latin typeface="윤고딕 Semi-Bold"/>
              </a:rPr>
              <a:t>이력서에서 추출된 역량을 이용해 가장 유사한 </a:t>
            </a:r>
            <a:r>
              <a:rPr lang="ko-KR" altLang="en-US" sz="2400" b="1" spc="53" dirty="0" err="1">
                <a:latin typeface="윤고딕 Semi-Bold"/>
              </a:rPr>
              <a:t>직업명</a:t>
            </a:r>
            <a:r>
              <a:rPr lang="ko-KR" altLang="en-US" sz="2400" b="1" spc="53" dirty="0">
                <a:latin typeface="윤고딕 Semi-Bold"/>
              </a:rPr>
              <a:t> 추출 및 필요한 역량 추출</a:t>
            </a:r>
            <a:endParaRPr lang="en-US" altLang="ko-KR" sz="2400" b="1" spc="53" dirty="0">
              <a:latin typeface="윤고딕 Semi-Bold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800" b="1" spc="53" dirty="0">
                <a:latin typeface="윤고딕 Semi-Bold"/>
              </a:rPr>
              <a:t>현재의 역량을 활용</a:t>
            </a:r>
            <a:endParaRPr lang="en-US" altLang="ko-KR" sz="2800" b="1" spc="53" dirty="0">
              <a:latin typeface="윤고딕 Semi-Bold"/>
            </a:endParaRPr>
          </a:p>
          <a:p>
            <a:pPr marL="971550" lvl="1" indent="-5143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400" b="1" spc="53" dirty="0">
                <a:latin typeface="윤고딕 Semi-Bold"/>
              </a:rPr>
              <a:t>내가 가진 현재 역량 중 새로운 직업을 추천</a:t>
            </a:r>
            <a:endParaRPr lang="en-US" altLang="ko-KR" sz="2400" b="1" spc="53" dirty="0">
              <a:latin typeface="윤고딕 Semi-Bold"/>
            </a:endParaRP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074723DE-F039-A9D2-0418-5CA8B5CB35D0}"/>
              </a:ext>
            </a:extLst>
          </p:cNvPr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추천시스템 개발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A57E27F6-84C7-E6E1-9E40-3A0773594BFB}"/>
              </a:ext>
            </a:extLst>
          </p:cNvPr>
          <p:cNvSpPr/>
          <p:nvPr/>
        </p:nvSpPr>
        <p:spPr>
          <a:xfrm flipV="1">
            <a:off x="7010400" y="1333500"/>
            <a:ext cx="103632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8ADF7BA-A8F9-1F3B-58ED-7F62097B0F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33748" y="2141413"/>
            <a:ext cx="6639852" cy="657316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05A9A7A8-0DF4-A7D0-E993-65CD073BF5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348" y="5524500"/>
            <a:ext cx="9725025" cy="4591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0181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">
            <a:extLst>
              <a:ext uri="{FF2B5EF4-FFF2-40B4-BE49-F238E27FC236}">
                <a16:creationId xmlns:a16="http://schemas.microsoft.com/office/drawing/2014/main" id="{074723DE-F039-A9D2-0418-5CA8B5CB35D0}"/>
              </a:ext>
            </a:extLst>
          </p:cNvPr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웹 개발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A57E27F6-84C7-E6E1-9E40-3A0773594BFB}"/>
              </a:ext>
            </a:extLst>
          </p:cNvPr>
          <p:cNvSpPr/>
          <p:nvPr/>
        </p:nvSpPr>
        <p:spPr>
          <a:xfrm flipV="1">
            <a:off x="7010400" y="1333500"/>
            <a:ext cx="103632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0032EE0D-1504-8136-243A-47FF27AB467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5893" r="1530" b="7916"/>
          <a:stretch/>
        </p:blipFill>
        <p:spPr>
          <a:xfrm>
            <a:off x="1790700" y="2628900"/>
            <a:ext cx="14706600" cy="6400799"/>
          </a:xfrm>
          <a:prstGeom prst="rect">
            <a:avLst/>
          </a:prstGeom>
          <a:ln w="12700">
            <a:solidFill>
              <a:schemeClr val="tx1">
                <a:lumMod val="75000"/>
                <a:lumOff val="25000"/>
                <a:alpha val="92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203114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4">
            <a:extLst>
              <a:ext uri="{FF2B5EF4-FFF2-40B4-BE49-F238E27FC236}">
                <a16:creationId xmlns:a16="http://schemas.microsoft.com/office/drawing/2014/main" id="{3F2DA45B-837D-0FCB-3068-BC95C96CD4AB}"/>
              </a:ext>
            </a:extLst>
          </p:cNvPr>
          <p:cNvSpPr txBox="1"/>
          <p:nvPr/>
        </p:nvSpPr>
        <p:spPr>
          <a:xfrm>
            <a:off x="1028700" y="942975"/>
            <a:ext cx="6299522" cy="807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추후 계획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0479F72D-5CA7-E36E-FB83-3FD0D5FC0A9D}"/>
              </a:ext>
            </a:extLst>
          </p:cNvPr>
          <p:cNvSpPr/>
          <p:nvPr/>
        </p:nvSpPr>
        <p:spPr>
          <a:xfrm flipV="1">
            <a:off x="4648200" y="1257300"/>
            <a:ext cx="12725401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02AAFE16-A327-F15C-91D5-CEAD0FCE093B}"/>
              </a:ext>
            </a:extLst>
          </p:cNvPr>
          <p:cNvSpPr txBox="1"/>
          <p:nvPr/>
        </p:nvSpPr>
        <p:spPr>
          <a:xfrm>
            <a:off x="4178461" y="8291662"/>
            <a:ext cx="10363200" cy="83574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방학 중 공용노동 공공데이터 활용 공모전 참가 목표</a:t>
            </a: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3C91EB51-D98C-0D1A-5EF9-11D90932DE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2705803"/>
              </p:ext>
            </p:extLst>
          </p:nvPr>
        </p:nvGraphicFramePr>
        <p:xfrm>
          <a:off x="1028700" y="2202180"/>
          <a:ext cx="16421098" cy="5882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38500">
                  <a:extLst>
                    <a:ext uri="{9D8B030D-6E8A-4147-A177-3AD203B41FA5}">
                      <a16:colId xmlns:a16="http://schemas.microsoft.com/office/drawing/2014/main" val="3033861483"/>
                    </a:ext>
                  </a:extLst>
                </a:gridCol>
                <a:gridCol w="1198418">
                  <a:extLst>
                    <a:ext uri="{9D8B030D-6E8A-4147-A177-3AD203B41FA5}">
                      <a16:colId xmlns:a16="http://schemas.microsoft.com/office/drawing/2014/main" val="2190968639"/>
                    </a:ext>
                  </a:extLst>
                </a:gridCol>
                <a:gridCol w="1198418">
                  <a:extLst>
                    <a:ext uri="{9D8B030D-6E8A-4147-A177-3AD203B41FA5}">
                      <a16:colId xmlns:a16="http://schemas.microsoft.com/office/drawing/2014/main" val="516501311"/>
                    </a:ext>
                  </a:extLst>
                </a:gridCol>
                <a:gridCol w="1198418">
                  <a:extLst>
                    <a:ext uri="{9D8B030D-6E8A-4147-A177-3AD203B41FA5}">
                      <a16:colId xmlns:a16="http://schemas.microsoft.com/office/drawing/2014/main" val="209592466"/>
                    </a:ext>
                  </a:extLst>
                </a:gridCol>
                <a:gridCol w="1198418">
                  <a:extLst>
                    <a:ext uri="{9D8B030D-6E8A-4147-A177-3AD203B41FA5}">
                      <a16:colId xmlns:a16="http://schemas.microsoft.com/office/drawing/2014/main" val="2516424331"/>
                    </a:ext>
                  </a:extLst>
                </a:gridCol>
                <a:gridCol w="1198418">
                  <a:extLst>
                    <a:ext uri="{9D8B030D-6E8A-4147-A177-3AD203B41FA5}">
                      <a16:colId xmlns:a16="http://schemas.microsoft.com/office/drawing/2014/main" val="279261463"/>
                    </a:ext>
                  </a:extLst>
                </a:gridCol>
                <a:gridCol w="1198418">
                  <a:extLst>
                    <a:ext uri="{9D8B030D-6E8A-4147-A177-3AD203B41FA5}">
                      <a16:colId xmlns:a16="http://schemas.microsoft.com/office/drawing/2014/main" val="417074439"/>
                    </a:ext>
                  </a:extLst>
                </a:gridCol>
                <a:gridCol w="1198418">
                  <a:extLst>
                    <a:ext uri="{9D8B030D-6E8A-4147-A177-3AD203B41FA5}">
                      <a16:colId xmlns:a16="http://schemas.microsoft.com/office/drawing/2014/main" val="1727811654"/>
                    </a:ext>
                  </a:extLst>
                </a:gridCol>
                <a:gridCol w="1198418">
                  <a:extLst>
                    <a:ext uri="{9D8B030D-6E8A-4147-A177-3AD203B41FA5}">
                      <a16:colId xmlns:a16="http://schemas.microsoft.com/office/drawing/2014/main" val="3755489554"/>
                    </a:ext>
                  </a:extLst>
                </a:gridCol>
                <a:gridCol w="1198418">
                  <a:extLst>
                    <a:ext uri="{9D8B030D-6E8A-4147-A177-3AD203B41FA5}">
                      <a16:colId xmlns:a16="http://schemas.microsoft.com/office/drawing/2014/main" val="177194050"/>
                    </a:ext>
                  </a:extLst>
                </a:gridCol>
                <a:gridCol w="1198418">
                  <a:extLst>
                    <a:ext uri="{9D8B030D-6E8A-4147-A177-3AD203B41FA5}">
                      <a16:colId xmlns:a16="http://schemas.microsoft.com/office/drawing/2014/main" val="3215122213"/>
                    </a:ext>
                  </a:extLst>
                </a:gridCol>
                <a:gridCol w="1198418">
                  <a:extLst>
                    <a:ext uri="{9D8B030D-6E8A-4147-A177-3AD203B41FA5}">
                      <a16:colId xmlns:a16="http://schemas.microsoft.com/office/drawing/2014/main" val="1378467388"/>
                    </a:ext>
                  </a:extLst>
                </a:gridCol>
              </a:tblGrid>
              <a:tr h="640080">
                <a:tc rowSpan="2">
                  <a:txBody>
                    <a:bodyPr/>
                    <a:lstStyle/>
                    <a:p>
                      <a:pPr algn="ctr" latinLnBrk="1"/>
                      <a:endParaRPr lang="ko-KR" altLang="en-US" b="1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3</a:t>
                      </a:r>
                      <a:r>
                        <a:rPr lang="ko-KR" altLang="en-US" sz="2000" b="1" dirty="0"/>
                        <a:t>월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4</a:t>
                      </a:r>
                      <a:r>
                        <a:rPr lang="ko-KR" altLang="en-US" sz="2000" b="1" dirty="0"/>
                        <a:t>월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5</a:t>
                      </a:r>
                      <a:r>
                        <a:rPr lang="ko-KR" altLang="en-US" sz="2000" b="1" dirty="0"/>
                        <a:t>월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6</a:t>
                      </a:r>
                      <a:r>
                        <a:rPr lang="ko-KR" altLang="en-US" sz="2000" b="1" dirty="0"/>
                        <a:t>월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163169"/>
                  </a:ext>
                </a:extLst>
              </a:tr>
              <a:tr h="64008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1</a:t>
                      </a:r>
                      <a:r>
                        <a:rPr lang="ko-KR" altLang="en-US" sz="2000" b="1" dirty="0"/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2</a:t>
                      </a:r>
                      <a:r>
                        <a:rPr lang="ko-KR" altLang="en-US" sz="2000" b="1" dirty="0"/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3</a:t>
                      </a:r>
                      <a:r>
                        <a:rPr lang="ko-KR" altLang="en-US" sz="2000" b="1" dirty="0"/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4</a:t>
                      </a:r>
                      <a:r>
                        <a:rPr lang="ko-KR" altLang="en-US" sz="2000" b="1" dirty="0"/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5</a:t>
                      </a:r>
                      <a:r>
                        <a:rPr lang="ko-KR" altLang="en-US" sz="2000" b="1" dirty="0"/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6</a:t>
                      </a:r>
                      <a:r>
                        <a:rPr lang="ko-KR" altLang="en-US" sz="2000" b="1" dirty="0"/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7</a:t>
                      </a:r>
                      <a:r>
                        <a:rPr lang="ko-KR" altLang="en-US" sz="2000" b="1" dirty="0"/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8</a:t>
                      </a:r>
                      <a:r>
                        <a:rPr lang="ko-KR" altLang="en-US" sz="2000" b="1" dirty="0"/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9</a:t>
                      </a:r>
                      <a:r>
                        <a:rPr lang="ko-KR" altLang="en-US" sz="2000" b="1" dirty="0"/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10</a:t>
                      </a:r>
                      <a:r>
                        <a:rPr lang="ko-KR" altLang="en-US" sz="2000" b="1" dirty="0"/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11</a:t>
                      </a:r>
                      <a:r>
                        <a:rPr lang="ko-KR" altLang="en-US" sz="2000" b="1" dirty="0"/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268945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/>
                        <a:t>데이터 수집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873340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DB</a:t>
                      </a:r>
                      <a:r>
                        <a:rPr lang="ko-KR" altLang="en-US" sz="2000" b="1" dirty="0"/>
                        <a:t>구축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0789245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/>
                        <a:t>이력서에서 역량 추출 기술 개발</a:t>
                      </a:r>
                      <a:r>
                        <a:rPr lang="en-US" altLang="ko-KR" sz="2000" b="1" dirty="0"/>
                        <a:t>, </a:t>
                      </a:r>
                      <a:r>
                        <a:rPr lang="ko-KR" altLang="en-US" sz="2000" b="1" dirty="0"/>
                        <a:t>발전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2036168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/>
                        <a:t>챗</a:t>
                      </a:r>
                      <a:r>
                        <a:rPr lang="en-US" altLang="ko-KR" sz="2000" b="1" dirty="0"/>
                        <a:t>GPT API</a:t>
                      </a:r>
                      <a:r>
                        <a:rPr lang="ko-KR" altLang="en-US" sz="2000" b="1" dirty="0"/>
                        <a:t> </a:t>
                      </a:r>
                      <a:r>
                        <a:rPr lang="en-US" altLang="ko-KR" sz="2000" b="1" dirty="0"/>
                        <a:t>Fine-Tuning</a:t>
                      </a:r>
                      <a:endParaRPr lang="ko-KR" altLang="en-US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694389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/>
                        <a:t>직업 별 필요 역량을</a:t>
                      </a:r>
                      <a:endParaRPr lang="en-US" altLang="ko-KR" sz="2000" b="1" dirty="0"/>
                    </a:p>
                    <a:p>
                      <a:pPr algn="ctr" latinLnBrk="1"/>
                      <a:r>
                        <a:rPr lang="ko-KR" altLang="en-US" sz="2000" b="1" dirty="0"/>
                        <a:t>그래프 기반 </a:t>
                      </a:r>
                      <a:r>
                        <a:rPr lang="en-US" altLang="ko-KR" sz="2000" b="1" dirty="0"/>
                        <a:t>DB</a:t>
                      </a:r>
                      <a:r>
                        <a:rPr lang="ko-KR" altLang="en-US" sz="2000" b="1" dirty="0"/>
                        <a:t>로 구축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8044233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/>
                        <a:t>커리어 패스 예측 기술 개발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1" hangingPunct="1"/>
                      <a:endParaRPr lang="ko-KR" altLang="en-US" sz="1800" kern="120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375382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/>
                        <a:t>시각화 할 수 있는 웹 개발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71408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73127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364644" y="1399090"/>
            <a:ext cx="1558712" cy="2050937"/>
          </a:xfrm>
          <a:custGeom>
            <a:avLst/>
            <a:gdLst/>
            <a:ahLst/>
            <a:cxnLst/>
            <a:rect l="l" t="t" r="r" b="b"/>
            <a:pathLst>
              <a:path w="1558712" h="2050937">
                <a:moveTo>
                  <a:pt x="0" y="0"/>
                </a:moveTo>
                <a:lnTo>
                  <a:pt x="1558712" y="0"/>
                </a:lnTo>
                <a:lnTo>
                  <a:pt x="1558712" y="2050936"/>
                </a:lnTo>
                <a:lnTo>
                  <a:pt x="0" y="20509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4085140"/>
            <a:ext cx="16230600" cy="13431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en-US" sz="8800" spc="326" dirty="0">
                <a:solidFill>
                  <a:srgbClr val="004AAD"/>
                </a:solidFill>
                <a:latin typeface="Gotham Bold"/>
              </a:rPr>
              <a:t>THANK YOU.</a:t>
            </a:r>
          </a:p>
        </p:txBody>
      </p:sp>
      <p:sp>
        <p:nvSpPr>
          <p:cNvPr id="4" name="AutoShape 4"/>
          <p:cNvSpPr/>
          <p:nvPr/>
        </p:nvSpPr>
        <p:spPr>
          <a:xfrm flipV="1">
            <a:off x="8415003" y="3773876"/>
            <a:ext cx="1457994" cy="0"/>
          </a:xfrm>
          <a:prstGeom prst="line">
            <a:avLst/>
          </a:prstGeom>
          <a:ln w="95250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83FCE31E-8AD6-544F-5996-5F08ECCDB939}"/>
              </a:ext>
            </a:extLst>
          </p:cNvPr>
          <p:cNvSpPr txBox="1"/>
          <p:nvPr/>
        </p:nvSpPr>
        <p:spPr>
          <a:xfrm>
            <a:off x="1028700" y="6118925"/>
            <a:ext cx="16230600" cy="1043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spc="326" dirty="0">
                <a:solidFill>
                  <a:schemeClr val="accent1">
                    <a:lumMod val="60000"/>
                    <a:lumOff val="40000"/>
                  </a:schemeClr>
                </a:solidFill>
                <a:latin typeface="Gotham Bold"/>
              </a:rPr>
              <a:t>GITHUB URL :</a:t>
            </a:r>
          </a:p>
          <a:p>
            <a:pPr algn="ctr">
              <a:lnSpc>
                <a:spcPct val="150000"/>
              </a:lnSpc>
            </a:pPr>
            <a:r>
              <a:rPr lang="en-US" sz="2400" b="1" spc="326" dirty="0">
                <a:solidFill>
                  <a:schemeClr val="accent1">
                    <a:lumMod val="60000"/>
                    <a:lumOff val="40000"/>
                  </a:schemeClr>
                </a:solidFill>
                <a:latin typeface="Gotham Bold"/>
              </a:rPr>
              <a:t>https://github.com/JeMinMoon/Career-Path-Recommendation?tab=readme-ov-file</a:t>
            </a:r>
          </a:p>
        </p:txBody>
      </p:sp>
    </p:spTree>
    <p:extLst>
      <p:ext uri="{BB962C8B-B14F-4D97-AF65-F5344CB8AC3E}">
        <p14:creationId xmlns:p14="http://schemas.microsoft.com/office/powerpoint/2010/main" val="994022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1624</TotalTime>
  <Words>243</Words>
  <Application>Microsoft Office PowerPoint</Application>
  <PresentationFormat>사용자 지정</PresentationFormat>
  <Paragraphs>62</Paragraphs>
  <Slides>9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Arial</vt:lpstr>
      <vt:lpstr>Calibri</vt:lpstr>
      <vt:lpstr>윤고딕 Semi-Bold</vt:lpstr>
      <vt:lpstr>Wingdings</vt:lpstr>
      <vt:lpstr>맑은 고딕</vt:lpstr>
      <vt:lpstr>Gotham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깔끔하고 미니멀한 면접 발표 디자인 크리에이티브 포트폴리오 프레젠테이션</dc:title>
  <cp:lastModifiedBy>동아대</cp:lastModifiedBy>
  <cp:revision>13</cp:revision>
  <dcterms:created xsi:type="dcterms:W3CDTF">2006-08-16T00:00:00Z</dcterms:created>
  <dcterms:modified xsi:type="dcterms:W3CDTF">2024-06-03T03:52:29Z</dcterms:modified>
  <dc:identifier>DAGAOL206Lc</dc:identifier>
</cp:coreProperties>
</file>

<file path=docProps/thumbnail.jpeg>
</file>